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28"/>
  </p:notesMasterIdLst>
  <p:handoutMasterIdLst>
    <p:handoutMasterId r:id="rId29"/>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589" r:id="rId20"/>
    <p:sldId id="653" r:id="rId21"/>
    <p:sldId id="652" r:id="rId22"/>
    <p:sldId id="643" r:id="rId23"/>
    <p:sldId id="630" r:id="rId24"/>
    <p:sldId id="631" r:id="rId25"/>
    <p:sldId id="568" r:id="rId26"/>
    <p:sldId id="552" r:id="rId27"/>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414" autoAdjust="0"/>
  </p:normalViewPr>
  <p:slideViewPr>
    <p:cSldViewPr>
      <p:cViewPr varScale="1">
        <p:scale>
          <a:sx n="87" d="100"/>
          <a:sy n="87" d="100"/>
        </p:scale>
        <p:origin x="1122" y="-4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2018/5/24</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2018/5/24</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22</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23</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24</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25</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26</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33.png"/><Relationship Id="rId7" Type="http://schemas.openxmlformats.org/officeDocument/2006/relationships/oleObject" Target="../embeddings/oleObject2.bin"/><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image" Target="../media/image37.png"/><Relationship Id="rId5" Type="http://schemas.openxmlformats.org/officeDocument/2006/relationships/oleObject" Target="../embeddings/oleObject1.bin"/><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588963"/>
            <a:ext cx="2133600" cy="457200"/>
          </a:xfrm>
        </p:spPr>
        <p:txBody>
          <a:bodyPr/>
          <a:lstStyle/>
          <a:p>
            <a:pPr>
              <a:defRPr/>
            </a:pPr>
            <a:fld id="{06C88229-2361-4A3F-BA53-4D47DBEF09B6}" type="slidenum">
              <a:rPr lang="en-US" altLang="zh-CN" smtClean="0"/>
              <a:pPr>
                <a:defRPr/>
              </a:pPr>
              <a:t>10</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3"/>
          <a:stretch>
            <a:fillRect/>
          </a:stretch>
        </p:blipFill>
        <p:spPr>
          <a:xfrm>
            <a:off x="2426308" y="2798615"/>
            <a:ext cx="1812762" cy="1476837"/>
          </a:xfrm>
          <a:prstGeom prst="rect">
            <a:avLst/>
          </a:prstGeom>
        </p:spPr>
      </p:pic>
      <p:sp>
        <p:nvSpPr>
          <p:cNvPr id="11" name="文本框 10"/>
          <p:cNvSpPr txBox="1"/>
          <p:nvPr/>
        </p:nvSpPr>
        <p:spPr>
          <a:xfrm>
            <a:off x="17584" y="4354578"/>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4"/>
          <a:stretch>
            <a:fillRect/>
          </a:stretch>
        </p:blipFill>
        <p:spPr>
          <a:xfrm>
            <a:off x="40226" y="2780281"/>
            <a:ext cx="1937540" cy="1452940"/>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1872" name="Equation" r:id="rId5" imgW="1270000" imgH="889000" progId="Equation.DSMT4">
                  <p:embed/>
                </p:oleObj>
              </mc:Choice>
              <mc:Fallback>
                <p:oleObj name="Equation" r:id="rId5" imgW="1270000" imgH="889000" progId="Equation.DSMT4">
                  <p:embed/>
                  <p:pic>
                    <p:nvPicPr>
                      <p:cNvPr id="0" name=""/>
                      <p:cNvPicPr/>
                      <p:nvPr/>
                    </p:nvPicPr>
                    <p:blipFill>
                      <a:blip r:embed="rId6"/>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1873" r:id="rId7" imgW="2705100" imgH="965200" progId="Equation.KSEE3">
                  <p:embed/>
                </p:oleObj>
              </mc:Choice>
              <mc:Fallback>
                <p:oleObj r:id="rId7" imgW="2705100" imgH="965200" progId="Equation.KSEE3">
                  <p:embed/>
                  <p:pic>
                    <p:nvPicPr>
                      <p:cNvPr id="0" name=""/>
                      <p:cNvPicPr/>
                      <p:nvPr/>
                    </p:nvPicPr>
                    <p:blipFill>
                      <a:blip r:embed="rId8"/>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9"/>
          <a:stretch>
            <a:fillRect/>
          </a:stretch>
        </p:blipFill>
        <p:spPr>
          <a:xfrm>
            <a:off x="1085491" y="1489377"/>
            <a:ext cx="2247198" cy="815551"/>
          </a:xfrm>
          <a:prstGeom prst="rect">
            <a:avLst/>
          </a:prstGeom>
        </p:spPr>
      </p:pic>
      <p:pic>
        <p:nvPicPr>
          <p:cNvPr id="21" name="图片 20"/>
          <p:cNvPicPr>
            <a:picLocks noChangeAspect="1"/>
          </p:cNvPicPr>
          <p:nvPr/>
        </p:nvPicPr>
        <p:blipFill>
          <a:blip r:embed="rId10"/>
          <a:stretch>
            <a:fillRect/>
          </a:stretch>
        </p:blipFill>
        <p:spPr>
          <a:xfrm>
            <a:off x="1120208" y="4876723"/>
            <a:ext cx="1873016" cy="535876"/>
          </a:xfrm>
          <a:prstGeom prst="rect">
            <a:avLst/>
          </a:prstGeom>
        </p:spPr>
      </p:pic>
      <p:pic>
        <p:nvPicPr>
          <p:cNvPr id="22" name="图片 21"/>
          <p:cNvPicPr>
            <a:picLocks noChangeAspect="1"/>
          </p:cNvPicPr>
          <p:nvPr/>
        </p:nvPicPr>
        <p:blipFill>
          <a:blip r:embed="rId11"/>
          <a:stretch>
            <a:fillRect/>
          </a:stretch>
        </p:blipFill>
        <p:spPr>
          <a:xfrm>
            <a:off x="1105812" y="5507868"/>
            <a:ext cx="2017595" cy="397535"/>
          </a:xfrm>
          <a:prstGeom prst="rect">
            <a:avLst/>
          </a:prstGeom>
        </p:spPr>
      </p:pic>
      <p:pic>
        <p:nvPicPr>
          <p:cNvPr id="23" name="图片 22"/>
          <p:cNvPicPr>
            <a:picLocks noChangeAspect="1"/>
          </p:cNvPicPr>
          <p:nvPr/>
        </p:nvPicPr>
        <p:blipFill>
          <a:blip r:embed="rId12"/>
          <a:stretch>
            <a:fillRect/>
          </a:stretch>
        </p:blipFill>
        <p:spPr>
          <a:xfrm>
            <a:off x="726504" y="6029467"/>
            <a:ext cx="2832531" cy="855917"/>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12</a:t>
            </a:fld>
            <a:endParaRPr lang="en-US" altLang="zh-CN" dirty="0"/>
          </a:p>
        </p:txBody>
      </p:sp>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61611"/>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13777" y="5636542"/>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45970"/>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649"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13</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460432"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灯片编号占位符 2"/>
          <p:cNvSpPr>
            <a:spLocks noGrp="1"/>
          </p:cNvSpPr>
          <p:nvPr>
            <p:ph type="sldNum" sz="quarter" idx="12"/>
          </p:nvPr>
        </p:nvSpPr>
        <p:spPr>
          <a:xfrm>
            <a:off x="8244408" y="6546884"/>
            <a:ext cx="442392" cy="457200"/>
          </a:xfrm>
        </p:spPr>
        <p:txBody>
          <a:bodyPr/>
          <a:lstStyle/>
          <a:p>
            <a:pPr>
              <a:defRPr/>
            </a:pPr>
            <a:fld id="{846B4C44-8256-4B19-ACAC-87BF490EACA2}" type="slidenum">
              <a:rPr lang="en-US" altLang="zh-CN" smtClean="0"/>
              <a:t>14</a:t>
            </a:fld>
            <a:endParaRPr lang="en-US" altLang="zh-CN" dirty="0"/>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7" name="灯片编号占位符 2"/>
          <p:cNvSpPr>
            <a:spLocks noGrp="1"/>
          </p:cNvSpPr>
          <p:nvPr>
            <p:ph type="sldNum" sz="quarter" idx="12"/>
          </p:nvPr>
        </p:nvSpPr>
        <p:spPr>
          <a:xfrm>
            <a:off x="8594104" y="6356176"/>
            <a:ext cx="442392" cy="457200"/>
          </a:xfrm>
        </p:spPr>
        <p:txBody>
          <a:bodyPr/>
          <a:lstStyle/>
          <a:p>
            <a:pPr>
              <a:defRPr/>
            </a:pPr>
            <a:fld id="{846B4C44-8256-4B19-ACAC-87BF490EACA2}" type="slidenum">
              <a:rPr lang="en-US" altLang="zh-CN" sz="1600" smtClean="0"/>
              <a:pPr>
                <a:defRPr/>
              </a:pPr>
              <a:t>15</a:t>
            </a:fld>
            <a:endParaRPr lang="en-US" altLang="zh-CN" dirty="0"/>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77047"/>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7" name="灯片编号占位符 2"/>
          <p:cNvSpPr>
            <a:spLocks noGrp="1"/>
          </p:cNvSpPr>
          <p:nvPr>
            <p:ph type="sldNum" sz="quarter" idx="12"/>
          </p:nvPr>
        </p:nvSpPr>
        <p:spPr>
          <a:xfrm>
            <a:off x="8893496" y="6243638"/>
            <a:ext cx="442392" cy="457200"/>
          </a:xfrm>
        </p:spPr>
        <p:txBody>
          <a:bodyPr/>
          <a:lstStyle/>
          <a:p>
            <a:pPr>
              <a:defRPr/>
            </a:pPr>
            <a:fld id="{846B4C44-8256-4B19-ACAC-87BF490EACA2}" type="slidenum">
              <a:rPr lang="en-US" altLang="zh-CN" smtClean="0"/>
              <a:pPr>
                <a:defRPr/>
              </a:pPr>
              <a:t>17</a:t>
            </a:fld>
            <a:endParaRPr lang="en-US" altLang="zh-CN" dirty="0"/>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22304"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18</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3367427" y="1156818"/>
            <a:ext cx="1001276" cy="521970"/>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800" kern="100" dirty="0">
                <a:solidFill>
                  <a:srgbClr val="000000"/>
                </a:solidFill>
                <a:latin typeface="Times New Roman" panose="02020603050405020304" pitchFamily="18" charset="0"/>
                <a:cs typeface="Times New Roman" panose="02020603050405020304" pitchFamily="18" charset="0"/>
              </a:rPr>
              <a:t>[</a:t>
            </a:r>
            <a:r>
              <a:rPr lang="en-US" altLang="zh-CN" sz="2800" kern="100" dirty="0" smtClean="0">
                <a:solidFill>
                  <a:srgbClr val="000000"/>
                </a:solidFill>
                <a:latin typeface="Times New Roman" panose="02020603050405020304" pitchFamily="18" charset="0"/>
                <a:cs typeface="Times New Roman" panose="02020603050405020304" pitchFamily="18" charset="0"/>
              </a:rPr>
              <a:t>0]</a:t>
            </a:r>
            <a:r>
              <a:rPr lang="en-US" altLang="zh-CN" sz="2800" kern="100" baseline="-25000" dirty="0" smtClean="0">
                <a:solidFill>
                  <a:srgbClr val="000000"/>
                </a:solidFill>
                <a:latin typeface="Times New Roman" panose="02020603050405020304" pitchFamily="18" charset="0"/>
                <a:cs typeface="Times New Roman" panose="02020603050405020304" pitchFamily="18" charset="0"/>
              </a:rPr>
              <a:t>10 </a:t>
            </a:r>
            <a:r>
              <a:rPr lang="en-US" altLang="zh-CN" sz="2000" kern="100" baseline="-25000" dirty="0" smtClean="0">
                <a:solidFill>
                  <a:srgbClr val="000000"/>
                </a:solidFill>
                <a:latin typeface="Times New Roman" panose="02020603050405020304" pitchFamily="18" charset="0"/>
                <a:cs typeface="Times New Roman" panose="02020603050405020304" pitchFamily="18" charset="0"/>
              </a:rPr>
              <a:t> </a:t>
            </a:r>
            <a:endParaRPr lang="zh-CN" altLang="zh-CN" sz="20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419847" y="6413183"/>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3843906" y="6414549"/>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4"/>
          <a:stretch>
            <a:fillRect/>
          </a:stretch>
        </p:blipFill>
        <p:spPr>
          <a:xfrm>
            <a:off x="6568483" y="4942264"/>
            <a:ext cx="1751330" cy="1299210"/>
          </a:xfrm>
          <a:prstGeom prst="rect">
            <a:avLst/>
          </a:prstGeom>
        </p:spPr>
      </p:pic>
      <p:pic>
        <p:nvPicPr>
          <p:cNvPr id="17" name="图片 16"/>
          <p:cNvPicPr/>
          <p:nvPr/>
        </p:nvPicPr>
        <p:blipFill>
          <a:blip r:embed="rId5"/>
          <a:stretch>
            <a:fillRect/>
          </a:stretch>
        </p:blipFill>
        <p:spPr>
          <a:xfrm>
            <a:off x="6577714" y="3257341"/>
            <a:ext cx="1668780" cy="1354455"/>
          </a:xfrm>
          <a:prstGeom prst="rect">
            <a:avLst/>
          </a:prstGeom>
        </p:spPr>
      </p:pic>
      <p:pic>
        <p:nvPicPr>
          <p:cNvPr id="18" name="图片 17"/>
          <p:cNvPicPr>
            <a:picLocks noChangeAspect="1"/>
          </p:cNvPicPr>
          <p:nvPr/>
        </p:nvPicPr>
        <p:blipFill>
          <a:blip r:embed="rId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94957" y="1250347"/>
            <a:ext cx="3612515" cy="400110"/>
          </a:xfrm>
          <a:prstGeom prst="rect">
            <a:avLst/>
          </a:prstGeom>
          <a:noFill/>
        </p:spPr>
        <p:txBody>
          <a:bodyPr wrap="square" rtlCol="0">
            <a:spAutoFit/>
          </a:bodyPr>
          <a:lstStyle/>
          <a:p>
            <a:pPr eaLnBrk="0" fontAlgn="base" hangingPunct="0">
              <a:spcBef>
                <a:spcPct val="0"/>
              </a:spcBef>
              <a:spcAft>
                <a:spcPct val="0"/>
              </a:spcAft>
            </a:pPr>
            <a:r>
              <a:rPr lang="en-US" altLang="zh-CN" sz="2000" dirty="0">
                <a:solidFill>
                  <a:srgbClr val="000000"/>
                </a:solidFill>
              </a:rPr>
              <a:t>Failure evolution</a:t>
            </a:r>
            <a:r>
              <a:rPr lang="zh-CN" altLang="en-US" sz="2000" dirty="0">
                <a:solidFill>
                  <a:srgbClr val="000000"/>
                </a:solidFill>
              </a:rPr>
              <a:t>：</a:t>
            </a:r>
          </a:p>
        </p:txBody>
      </p:sp>
      <p:pic>
        <p:nvPicPr>
          <p:cNvPr id="24" name="图片 23" descr="C:\Users\dell\Desktop\UMAThashinlinear4\abaqus_result\half_node_load_on_[0]_10\60-0\linear\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pic>
        <p:nvPicPr>
          <p:cNvPr id="2" name="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771887" y="1758136"/>
            <a:ext cx="2384152" cy="1491337"/>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板的失效载荷计算</a:t>
            </a:r>
            <a:r>
              <a:rPr lang="en-US" altLang="zh-CN" sz="2600" dirty="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灯片编号占位符 2"/>
          <p:cNvSpPr>
            <a:spLocks noGrp="1"/>
          </p:cNvSpPr>
          <p:nvPr>
            <p:ph type="sldNum" sz="quarter" idx="12"/>
          </p:nvPr>
        </p:nvSpPr>
        <p:spPr>
          <a:xfrm>
            <a:off x="6458102" y="6063761"/>
            <a:ext cx="331794" cy="342900"/>
          </a:xfrm>
        </p:spPr>
        <p:txBody>
          <a:bodyPr/>
          <a:lstStyle/>
          <a:p>
            <a:pPr>
              <a:defRPr/>
            </a:pPr>
            <a:fld id="{846B4C44-8256-4B19-ACAC-87BF490EACA2}" type="slidenum">
              <a:rPr lang="en-US" altLang="zh-CN" smtClean="0"/>
              <a:t>20</a:t>
            </a:fld>
            <a:endParaRPr lang="en-US" altLang="zh-CN" dirty="0"/>
          </a:p>
        </p:txBody>
      </p:sp>
      <p:graphicFrame>
        <p:nvGraphicFramePr>
          <p:cNvPr id="30" name="表格 -1"/>
          <p:cNvGraphicFramePr/>
          <p:nvPr>
            <p:extLst>
              <p:ext uri="{D42A27DB-BD31-4B8C-83A1-F6EECF244321}">
                <p14:modId xmlns:p14="http://schemas.microsoft.com/office/powerpoint/2010/main" val="101947535"/>
              </p:ext>
            </p:extLst>
          </p:nvPr>
        </p:nvGraphicFramePr>
        <p:xfrm>
          <a:off x="478336" y="4356264"/>
          <a:ext cx="8204608" cy="1387296"/>
        </p:xfrm>
        <a:graphic>
          <a:graphicData uri="http://schemas.openxmlformats.org/drawingml/2006/table">
            <a:tbl>
              <a:tblPr firstRow="1" bandRow="1">
                <a:tableStyleId>{5940675A-B579-460E-94D1-54222C63F5DA}</a:tableStyleId>
              </a:tblPr>
              <a:tblGrid>
                <a:gridCol w="1229823"/>
                <a:gridCol w="817301"/>
                <a:gridCol w="697955"/>
                <a:gridCol w="921399"/>
                <a:gridCol w="654455"/>
                <a:gridCol w="665657"/>
                <a:gridCol w="805334"/>
                <a:gridCol w="853816"/>
                <a:gridCol w="676317"/>
                <a:gridCol w="882551"/>
              </a:tblGrid>
              <a:tr h="320192">
                <a:tc rowSpan="2">
                  <a:txBody>
                    <a:bodyPr/>
                    <a:lstStyle/>
                    <a:p>
                      <a:pP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51435" marR="51435"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04792">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Simul.</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Exp.</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Relative error</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Simul.</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Exp.</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Relative error</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Simul.</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Exp.</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400" b="0">
                          <a:solidFill>
                            <a:srgbClr val="000000"/>
                          </a:solidFill>
                          <a:latin typeface="Times New Roman" panose="02020603050405020304" pitchFamily="18" charset="0"/>
                          <a:cs typeface="Times New Roman" panose="02020603050405020304" pitchFamily="18" charset="0"/>
                        </a:rPr>
                        <a:t>Relative error</a:t>
                      </a:r>
                      <a:endParaRPr lang="zh-CN"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20192">
                <a:tc>
                  <a:txBody>
                    <a:bodyPr/>
                    <a:lstStyle/>
                    <a:p>
                      <a:pPr indent="0">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39700" algn="just">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87.60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l">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78.23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just">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11.98%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l">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72.00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1285" algn="ctr">
                        <a:lnSpc>
                          <a:spcPts val="2000"/>
                        </a:lnSpc>
                        <a:spcBef>
                          <a:spcPts val="300"/>
                        </a:spcBef>
                        <a:spcAft>
                          <a:spcPts val="30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3.26%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14300" algn="ctr">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52.42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35.00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635" algn="ctr">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49.77%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20192">
                <a:tc>
                  <a:txBody>
                    <a:bodyPr/>
                    <a:lstStyle/>
                    <a:p>
                      <a:pPr indent="0">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marR="139700" indent="127000" algn="l">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87.36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marR="139700" indent="127000" algn="l">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11.67%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marR="139700" indent="-4445" algn="ctr">
                        <a:lnSpc>
                          <a:spcPts val="2000"/>
                        </a:lnSpc>
                        <a:spcBef>
                          <a:spcPts val="300"/>
                        </a:spcBef>
                        <a:spcAft>
                          <a:spcPts val="300"/>
                        </a:spcAft>
                      </a:pPr>
                      <a:r>
                        <a:rPr lang="en-US"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 71.05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marR="139700" indent="127000" algn="ctr">
                        <a:lnSpc>
                          <a:spcPts val="2000"/>
                        </a:lnSpc>
                        <a:spcBef>
                          <a:spcPts val="300"/>
                        </a:spcBef>
                        <a:spcAft>
                          <a:spcPts val="30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1.89%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marR="139700" indent="127000" algn="ctr">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52.31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marR="139700" indent="127000" algn="ctr">
                        <a:lnSpc>
                          <a:spcPts val="2000"/>
                        </a:lnSpc>
                        <a:spcBef>
                          <a:spcPts val="300"/>
                        </a:spcBef>
                        <a:spcAft>
                          <a:spcPts val="30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49.46%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31" name="文本框 30"/>
          <p:cNvSpPr txBox="1"/>
          <p:nvPr/>
        </p:nvSpPr>
        <p:spPr>
          <a:xfrm>
            <a:off x="3999381" y="1207009"/>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189236" y="1228403"/>
            <a:ext cx="2137447" cy="369332"/>
          </a:xfrm>
          <a:prstGeom prst="rect">
            <a:avLst/>
          </a:prstGeom>
          <a:noFill/>
        </p:spPr>
        <p:txBody>
          <a:bodyPr wrap="square" rtlCol="0">
            <a:spAutoFit/>
          </a:bodyPr>
          <a:lstStyle/>
          <a:p>
            <a:r>
              <a:rPr lang="en-US" altLang="zh-CN" dirty="0"/>
              <a:t>Ultimate loading</a:t>
            </a:r>
            <a:r>
              <a:rPr lang="zh-CN" altLang="en-US" dirty="0"/>
              <a:t>：</a:t>
            </a:r>
          </a:p>
        </p:txBody>
      </p:sp>
      <p:sp>
        <p:nvSpPr>
          <p:cNvPr id="33" name="矩形 32"/>
          <p:cNvSpPr/>
          <p:nvPr/>
        </p:nvSpPr>
        <p:spPr>
          <a:xfrm>
            <a:off x="1628829" y="3710392"/>
            <a:ext cx="1162501" cy="300082"/>
          </a:xfrm>
          <a:prstGeom prst="rect">
            <a:avLst/>
          </a:prstGeom>
          <a:solidFill>
            <a:schemeClr val="accent1">
              <a:lumMod val="60000"/>
              <a:lumOff val="40000"/>
            </a:schemeClr>
          </a:solidFill>
          <a:ln>
            <a:noFill/>
          </a:ln>
        </p:spPr>
        <p:txBody>
          <a:bodyPr wrap="square">
            <a:spAutoFit/>
          </a:bodyPr>
          <a:lstStyle/>
          <a:p>
            <a:pPr algn="ctr"/>
            <a:r>
              <a:rPr lang="en-US" altLang="zh-CN" sz="1350" dirty="0">
                <a:latin typeface="Times New Roman" panose="02020603050405020304" pitchFamily="18" charset="0"/>
                <a:cs typeface="Times New Roman" panose="02020603050405020304" pitchFamily="18" charset="0"/>
                <a:sym typeface="+mn-ea"/>
              </a:rPr>
              <a:t>Simulation</a:t>
            </a:r>
            <a:endParaRPr lang="zh-CN" altLang="en-US" sz="1350" dirty="0"/>
          </a:p>
        </p:txBody>
      </p:sp>
      <p:sp>
        <p:nvSpPr>
          <p:cNvPr id="34" name="矩形 33"/>
          <p:cNvSpPr/>
          <p:nvPr/>
        </p:nvSpPr>
        <p:spPr>
          <a:xfrm>
            <a:off x="6042748" y="3710392"/>
            <a:ext cx="1162501" cy="300082"/>
          </a:xfrm>
          <a:prstGeom prst="rect">
            <a:avLst/>
          </a:prstGeom>
          <a:solidFill>
            <a:schemeClr val="accent1">
              <a:lumMod val="60000"/>
              <a:lumOff val="40000"/>
            </a:schemeClr>
          </a:solidFill>
          <a:ln>
            <a:noFill/>
          </a:ln>
        </p:spPr>
        <p:txBody>
          <a:bodyPr wrap="square">
            <a:spAutoFit/>
          </a:bodyPr>
          <a:lstStyle/>
          <a:p>
            <a:pPr algn="ctr"/>
            <a:r>
              <a:rPr lang="en-US" altLang="zh-CN" sz="1350" dirty="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689" y="1766443"/>
            <a:ext cx="3446621" cy="1871663"/>
          </a:xfrm>
          <a:prstGeom prst="rect">
            <a:avLst/>
          </a:prstGeom>
          <a:noFill/>
          <a:ln>
            <a:noFill/>
          </a:ln>
        </p:spPr>
      </p:pic>
      <p:sp>
        <p:nvSpPr>
          <p:cNvPr id="37" name="矩形 36"/>
          <p:cNvSpPr/>
          <p:nvPr/>
        </p:nvSpPr>
        <p:spPr>
          <a:xfrm>
            <a:off x="354386" y="6071954"/>
            <a:ext cx="8309467" cy="669414"/>
          </a:xfrm>
          <a:prstGeom prst="rect">
            <a:avLst/>
          </a:prstGeom>
        </p:spPr>
        <p:txBody>
          <a:bodyPr wrap="square">
            <a:spAutoFit/>
          </a:bodyPr>
          <a:lstStyle/>
          <a:p>
            <a:pPr indent="228600" algn="just">
              <a:lnSpc>
                <a:spcPts val="1500"/>
              </a:lnSpc>
            </a:pPr>
            <a:r>
              <a:rPr lang="zh-CN" altLang="zh-CN" sz="1350" kern="100" dirty="0">
                <a:latin typeface="Times New Roman" panose="02020603050405020304" pitchFamily="18" charset="0"/>
              </a:rPr>
              <a:t>对于孔径为</a:t>
            </a:r>
            <a:r>
              <a:rPr lang="en-US" altLang="zh-CN" sz="1350" kern="100" dirty="0">
                <a:latin typeface="Times New Roman" panose="02020603050405020304" pitchFamily="18" charset="0"/>
              </a:rPr>
              <a:t>60mm</a:t>
            </a:r>
            <a:r>
              <a:rPr lang="zh-CN" altLang="zh-CN" sz="1350" kern="100" dirty="0">
                <a:latin typeface="Times New Roman" panose="02020603050405020304" pitchFamily="18" charset="0"/>
              </a:rPr>
              <a:t>和</a:t>
            </a:r>
            <a:r>
              <a:rPr lang="en-US" altLang="zh-CN" sz="1350" kern="100" dirty="0">
                <a:latin typeface="Times New Roman" panose="02020603050405020304" pitchFamily="18" charset="0"/>
              </a:rPr>
              <a:t>80mm</a:t>
            </a:r>
            <a:r>
              <a:rPr lang="zh-CN" altLang="zh-CN" sz="1350" kern="100" dirty="0">
                <a:latin typeface="Times New Roman" panose="02020603050405020304" pitchFamily="18" charset="0"/>
              </a:rPr>
              <a:t>的单向层合板来说，计算的误差均在</a:t>
            </a:r>
            <a:r>
              <a:rPr lang="en-US" altLang="zh-CN" sz="1350" kern="100" dirty="0">
                <a:latin typeface="Times New Roman" panose="02020603050405020304" pitchFamily="18" charset="0"/>
              </a:rPr>
              <a:t>12%</a:t>
            </a:r>
            <a:r>
              <a:rPr lang="zh-CN" altLang="zh-CN" sz="1350" kern="100" dirty="0">
                <a:latin typeface="Times New Roman" panose="02020603050405020304" pitchFamily="18" charset="0"/>
              </a:rPr>
              <a:t>以内，并且指数退化模型计算结果的误差略小与线性退化模型。而对于</a:t>
            </a:r>
            <a:r>
              <a:rPr lang="en-US" altLang="zh-CN" sz="1350" kern="100" dirty="0">
                <a:latin typeface="Times New Roman" panose="02020603050405020304" pitchFamily="18" charset="0"/>
              </a:rPr>
              <a:t>100mm</a:t>
            </a:r>
            <a:r>
              <a:rPr lang="zh-CN" altLang="zh-CN" sz="1350" kern="100" dirty="0">
                <a:latin typeface="Times New Roman" panose="02020603050405020304" pitchFamily="18" charset="0"/>
              </a:rPr>
              <a:t>孔径的单向层合板，在单向拉伸实验过程中发现，由于孔径过大造成了明显的屈曲现象，本文的计算模型并没有考虑屈曲，所以造成了比较大的误差</a:t>
            </a:r>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588741399"/>
              </p:ext>
            </p:extLst>
          </p:nvPr>
        </p:nvGraphicFramePr>
        <p:xfrm>
          <a:off x="342713" y="1700055"/>
          <a:ext cx="5044536" cy="762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[0]</a:t>
                      </a:r>
                      <a:r>
                        <a:rPr lang="en-US" sz="900" kern="100" baseline="-25000" dirty="0">
                          <a:effectLst/>
                          <a:latin typeface="Times New Roman" panose="02020603050405020304" pitchFamily="18" charset="0"/>
                          <a:cs typeface="Times New Roman" panose="02020603050405020304" pitchFamily="18" charset="0"/>
                        </a:rPr>
                        <a:t>10</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en-US" altLang="zh-CN" sz="900" kern="100" dirty="0" smtClean="0">
                          <a:effectLst/>
                          <a:latin typeface="Times New Roman" panose="02020603050405020304" pitchFamily="18" charset="0"/>
                          <a:ea typeface="+mn-ea"/>
                          <a:cs typeface="Times New Roman" panose="02020603050405020304" pitchFamily="18" charset="0"/>
                        </a:rPr>
                        <a:t>Failure</a:t>
                      </a:r>
                      <a:r>
                        <a:rPr lang="en-US" altLang="zh-CN" sz="900" kern="100" baseline="0" dirty="0" smtClean="0">
                          <a:effectLst/>
                          <a:latin typeface="Times New Roman" panose="02020603050405020304" pitchFamily="18" charset="0"/>
                          <a:ea typeface="+mn-ea"/>
                          <a:cs typeface="Times New Roman" panose="02020603050405020304" pitchFamily="18" charset="0"/>
                        </a:rPr>
                        <a:t> Mode</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60mm</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80mm</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100mm</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a:txBody>
                    <a:bodyPr/>
                    <a:lstStyle/>
                    <a:p>
                      <a:pPr indent="1270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     </a:t>
                      </a:r>
                      <a:r>
                        <a:rPr lang="en-US" sz="900" kern="100" dirty="0" smtClean="0">
                          <a:effectLst/>
                          <a:latin typeface="Times New Roman" panose="02020603050405020304" pitchFamily="18" charset="0"/>
                          <a:cs typeface="Times New Roman" panose="02020603050405020304" pitchFamily="18" charset="0"/>
                        </a:rPr>
                        <a:t>0° ply</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en-US" altLang="zh-CN" sz="900" kern="100" dirty="0" smtClean="0">
                          <a:effectLst/>
                          <a:latin typeface="Times New Roman" panose="02020603050405020304" pitchFamily="18" charset="0"/>
                          <a:ea typeface="+mn-ea"/>
                          <a:cs typeface="Times New Roman" panose="02020603050405020304" pitchFamily="18" charset="0"/>
                        </a:rPr>
                        <a:t>fiber</a:t>
                      </a:r>
                      <a:r>
                        <a:rPr lang="en-US" altLang="zh-CN" sz="900" kern="100" baseline="0" dirty="0" smtClean="0">
                          <a:effectLst/>
                          <a:latin typeface="Times New Roman" panose="02020603050405020304" pitchFamily="18" charset="0"/>
                          <a:ea typeface="+mn-ea"/>
                          <a:cs typeface="Times New Roman" panose="02020603050405020304" pitchFamily="18" charset="0"/>
                        </a:rPr>
                        <a:t> tension</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32.45</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28.49</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23.76</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315370205"/>
              </p:ext>
            </p:extLst>
          </p:nvPr>
        </p:nvGraphicFramePr>
        <p:xfrm>
          <a:off x="303423" y="2336989"/>
          <a:ext cx="5133403" cy="1016000"/>
        </p:xfrm>
        <a:graphic>
          <a:graphicData uri="http://schemas.openxmlformats.org/drawingml/2006/table">
            <a:tbl>
              <a:tblPr firstRow="1" firstCol="1" bandRow="1">
                <a:tableStyleId>{5C22544A-7EE6-4342-B048-85BDC9FD1C3A}</a:tableStyleId>
              </a:tblPr>
              <a:tblGrid>
                <a:gridCol w="877729"/>
                <a:gridCol w="1082815"/>
                <a:gridCol w="851053"/>
                <a:gridCol w="1049357"/>
                <a:gridCol w="1272449"/>
              </a:tblGrid>
              <a:tr h="190500">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[0/90]</a:t>
                      </a:r>
                      <a:r>
                        <a:rPr lang="en-US" sz="900" kern="100" baseline="-25000" dirty="0">
                          <a:effectLst/>
                          <a:latin typeface="Times New Roman" panose="02020603050405020304" pitchFamily="18" charset="0"/>
                          <a:cs typeface="Times New Roman" panose="02020603050405020304" pitchFamily="18" charset="0"/>
                        </a:rPr>
                        <a:t>5</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en-US" altLang="zh-CN" sz="900" kern="100" dirty="0" smtClean="0">
                          <a:effectLst/>
                          <a:latin typeface="Times New Roman" panose="02020603050405020304" pitchFamily="18" charset="0"/>
                          <a:cs typeface="Times New Roman" panose="02020603050405020304" pitchFamily="18" charset="0"/>
                        </a:rPr>
                        <a:t>Failure</a:t>
                      </a:r>
                      <a:r>
                        <a:rPr lang="en-US" altLang="zh-CN" sz="900" kern="100" baseline="0" dirty="0" smtClean="0">
                          <a:effectLst/>
                          <a:latin typeface="Times New Roman" panose="02020603050405020304" pitchFamily="18" charset="0"/>
                          <a:cs typeface="Times New Roman" panose="02020603050405020304" pitchFamily="18" charset="0"/>
                        </a:rPr>
                        <a:t> Mode</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60mm</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80mm</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100mm</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0</a:t>
                      </a:r>
                      <a:r>
                        <a:rPr lang="en-US" sz="900" kern="100" dirty="0" smtClean="0">
                          <a:effectLst/>
                          <a:latin typeface="Times New Roman" panose="02020603050405020304" pitchFamily="18" charset="0"/>
                          <a:cs typeface="Times New Roman" panose="02020603050405020304" pitchFamily="18" charset="0"/>
                        </a:rPr>
                        <a:t>°</a:t>
                      </a:r>
                      <a:r>
                        <a:rPr lang="en-US" sz="900" kern="100" baseline="0" dirty="0" smtClean="0">
                          <a:effectLst/>
                          <a:latin typeface="Times New Roman" panose="02020603050405020304" pitchFamily="18" charset="0"/>
                          <a:cs typeface="Times New Roman" panose="02020603050405020304" pitchFamily="18" charset="0"/>
                        </a:rPr>
                        <a:t> ply</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en-US" altLang="zh-CN" sz="900" kern="100" dirty="0" smtClean="0">
                          <a:effectLst/>
                          <a:latin typeface="Times New Roman" panose="02020603050405020304" pitchFamily="18" charset="0"/>
                          <a:ea typeface="+mn-ea"/>
                          <a:cs typeface="Times New Roman" panose="02020603050405020304" pitchFamily="18" charset="0"/>
                        </a:rPr>
                        <a:t>fiber</a:t>
                      </a:r>
                      <a:r>
                        <a:rPr lang="en-US" altLang="zh-CN" sz="900" kern="100" baseline="0" dirty="0" smtClean="0">
                          <a:effectLst/>
                          <a:latin typeface="Times New Roman" panose="02020603050405020304" pitchFamily="18" charset="0"/>
                          <a:ea typeface="+mn-ea"/>
                          <a:cs typeface="Times New Roman" panose="02020603050405020304" pitchFamily="18" charset="0"/>
                        </a:rPr>
                        <a:t> tension</a:t>
                      </a:r>
                      <a:endParaRPr lang="zh-CN" alt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50.27</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42.08</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a:effectLst/>
                          <a:latin typeface="Times New Roman" panose="02020603050405020304" pitchFamily="18" charset="0"/>
                          <a:cs typeface="Times New Roman" panose="02020603050405020304" pitchFamily="18" charset="0"/>
                        </a:rPr>
                        <a:t>33.14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en-US" altLang="zh-CN" sz="900" kern="100" baseline="0" dirty="0" smtClean="0">
                          <a:effectLst/>
                          <a:latin typeface="Times New Roman" panose="02020603050405020304" pitchFamily="18" charset="0"/>
                          <a:ea typeface="+mn-ea"/>
                          <a:cs typeface="Times New Roman" panose="02020603050405020304" pitchFamily="18" charset="0"/>
                        </a:rPr>
                        <a:t>matrix tension</a:t>
                      </a:r>
                      <a:endParaRPr lang="zh-CN" alt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37.08</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35.45</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29.77</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900" kern="100" dirty="0" smtClean="0">
                          <a:effectLst/>
                          <a:latin typeface="Times New Roman" panose="02020603050405020304" pitchFamily="18" charset="0"/>
                          <a:cs typeface="Times New Roman" panose="02020603050405020304" pitchFamily="18" charset="0"/>
                        </a:rPr>
                        <a:t>90°ply</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en-US" altLang="zh-CN" sz="900" kern="100" baseline="0" dirty="0" smtClean="0">
                          <a:effectLst/>
                          <a:latin typeface="Times New Roman" panose="02020603050405020304" pitchFamily="18" charset="0"/>
                          <a:ea typeface="+mn-ea"/>
                          <a:cs typeface="Times New Roman" panose="02020603050405020304" pitchFamily="18" charset="0"/>
                        </a:rPr>
                        <a:t>matrix tension</a:t>
                      </a:r>
                      <a:endParaRPr lang="zh-CN" alt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23.25</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19.68</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900" kern="100" dirty="0">
                          <a:effectLst/>
                          <a:latin typeface="Times New Roman" panose="02020603050405020304" pitchFamily="18" charset="0"/>
                          <a:cs typeface="Times New Roman" panose="02020603050405020304" pitchFamily="18" charset="0"/>
                        </a:rPr>
                        <a:t>15.57</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777183969"/>
              </p:ext>
            </p:extLst>
          </p:nvPr>
        </p:nvGraphicFramePr>
        <p:xfrm>
          <a:off x="303423" y="3382863"/>
          <a:ext cx="5133401" cy="508000"/>
        </p:xfrm>
        <a:graphic>
          <a:graphicData uri="http://schemas.openxmlformats.org/drawingml/2006/table">
            <a:tbl>
              <a:tblPr firstRow="1" firstCol="1" bandRow="1">
                <a:tableStyleId>{5C22544A-7EE6-4342-B048-85BDC9FD1C3A}</a:tableStyleId>
              </a:tblPr>
              <a:tblGrid>
                <a:gridCol w="822320"/>
                <a:gridCol w="1154748"/>
                <a:gridCol w="853076"/>
                <a:gridCol w="1088647"/>
                <a:gridCol w="1214610"/>
              </a:tblGrid>
              <a:tr h="198304">
                <a:tc>
                  <a:txBody>
                    <a:bodyPr/>
                    <a:lstStyle/>
                    <a:p>
                      <a:pPr indent="304800" algn="ctr">
                        <a:lnSpc>
                          <a:spcPts val="2000"/>
                        </a:lnSpc>
                        <a:spcAft>
                          <a:spcPts val="0"/>
                        </a:spcAft>
                      </a:pPr>
                      <a:r>
                        <a:rPr lang="en-US" sz="900" kern="100" dirty="0" smtClean="0">
                          <a:effectLst/>
                          <a:latin typeface="Times New Roman" panose="02020603050405020304" pitchFamily="18" charset="0"/>
                          <a:ea typeface="+mn-ea"/>
                          <a:cs typeface="Times New Roman" panose="02020603050405020304" pitchFamily="18" charset="0"/>
                        </a:rPr>
                        <a:t>[45/-45]</a:t>
                      </a:r>
                      <a:r>
                        <a:rPr lang="en-US" sz="900" kern="100" baseline="-25000" dirty="0" smtClean="0">
                          <a:effectLst/>
                          <a:latin typeface="Times New Roman" panose="02020603050405020304" pitchFamily="18" charset="0"/>
                          <a:ea typeface="+mn-ea"/>
                          <a:cs typeface="Times New Roman" panose="02020603050405020304" pitchFamily="18" charset="0"/>
                        </a:rPr>
                        <a:t>5</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marL="0" marR="0" lvl="0" indent="279400" algn="ctr" defTabSz="914400" rtl="0" eaLnBrk="1" fontAlgn="auto" latinLnBrk="0" hangingPunct="1">
                        <a:lnSpc>
                          <a:spcPts val="2000"/>
                        </a:lnSpc>
                        <a:spcBef>
                          <a:spcPts val="0"/>
                        </a:spcBef>
                        <a:spcAft>
                          <a:spcPts val="0"/>
                        </a:spcAft>
                        <a:buClrTx/>
                        <a:buSzTx/>
                        <a:buFontTx/>
                        <a:buNone/>
                        <a:tabLst/>
                        <a:defRPr/>
                      </a:pPr>
                      <a:r>
                        <a:rPr lang="en-US" altLang="zh-CN" sz="900" kern="100" dirty="0" smtClean="0">
                          <a:effectLst/>
                          <a:latin typeface="Times New Roman" panose="02020603050405020304" pitchFamily="18" charset="0"/>
                          <a:ea typeface="+mn-ea"/>
                          <a:cs typeface="Times New Roman" panose="02020603050405020304" pitchFamily="18" charset="0"/>
                        </a:rPr>
                        <a:t>Failure</a:t>
                      </a:r>
                      <a:r>
                        <a:rPr lang="en-US" altLang="zh-CN" sz="900" kern="100" baseline="0" dirty="0" smtClean="0">
                          <a:effectLst/>
                          <a:latin typeface="Times New Roman" panose="02020603050405020304" pitchFamily="18" charset="0"/>
                          <a:ea typeface="+mn-ea"/>
                          <a:cs typeface="Times New Roman" panose="02020603050405020304" pitchFamily="18" charset="0"/>
                        </a:rPr>
                        <a:t> Mode</a:t>
                      </a: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60mm</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80mm</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100mm</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45</a:t>
                      </a:r>
                      <a:r>
                        <a:rPr lang="en-US" sz="900" kern="100" dirty="0" smtClean="0">
                          <a:effectLst/>
                          <a:latin typeface="Times New Roman" panose="02020603050405020304" pitchFamily="18" charset="0"/>
                          <a:ea typeface="+mn-ea"/>
                          <a:cs typeface="Times New Roman" panose="02020603050405020304" pitchFamily="18" charset="0"/>
                        </a:rPr>
                        <a:t>°</a:t>
                      </a:r>
                      <a:r>
                        <a:rPr lang="en-US" sz="900" kern="100" baseline="0" dirty="0" smtClean="0">
                          <a:effectLst/>
                          <a:latin typeface="Times New Roman" panose="02020603050405020304" pitchFamily="18" charset="0"/>
                          <a:ea typeface="+mn-ea"/>
                          <a:cs typeface="Times New Roman" panose="02020603050405020304" pitchFamily="18" charset="0"/>
                        </a:rPr>
                        <a:t> ply</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en-US" altLang="zh-CN" sz="900" kern="100" baseline="0" dirty="0" smtClean="0">
                          <a:effectLst/>
                          <a:latin typeface="Times New Roman" panose="02020603050405020304" pitchFamily="18" charset="0"/>
                          <a:ea typeface="+mn-ea"/>
                          <a:cs typeface="Times New Roman" panose="02020603050405020304" pitchFamily="18" charset="0"/>
                        </a:rPr>
                        <a:t>matrix tension</a:t>
                      </a:r>
                      <a:endParaRPr lang="zh-CN" alt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14.94</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12.46</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900" kern="100" dirty="0">
                          <a:effectLst/>
                          <a:latin typeface="Times New Roman" panose="02020603050405020304" pitchFamily="18" charset="0"/>
                          <a:ea typeface="+mn-ea"/>
                          <a:cs typeface="Times New Roman" panose="02020603050405020304" pitchFamily="18" charset="0"/>
                        </a:rPr>
                        <a:t>9.55</a:t>
                      </a:r>
                      <a:endParaRPr lang="zh-CN" sz="9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240751" y="1275389"/>
            <a:ext cx="2137447" cy="300082"/>
          </a:xfrm>
          <a:prstGeom prst="rect">
            <a:avLst/>
          </a:prstGeom>
          <a:noFill/>
        </p:spPr>
        <p:txBody>
          <a:bodyPr wrap="square" rtlCol="0">
            <a:spAutoFit/>
          </a:bodyPr>
          <a:lstStyle/>
          <a:p>
            <a:r>
              <a:rPr lang="en-US" altLang="zh-CN" sz="1350" dirty="0"/>
              <a:t>Initial Damage Loading</a:t>
            </a:r>
            <a:r>
              <a:rPr lang="zh-CN" altLang="en-US" sz="1350" dirty="0"/>
              <a:t>：</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705" y="3981176"/>
            <a:ext cx="3880691" cy="1968104"/>
          </a:xfrm>
          <a:prstGeom prst="rect">
            <a:avLst/>
          </a:prstGeom>
        </p:spPr>
      </p:pic>
      <p:sp>
        <p:nvSpPr>
          <p:cNvPr id="8" name="矩形 7"/>
          <p:cNvSpPr/>
          <p:nvPr/>
        </p:nvSpPr>
        <p:spPr>
          <a:xfrm>
            <a:off x="5711430" y="1782991"/>
            <a:ext cx="3432571" cy="3831818"/>
          </a:xfrm>
          <a:prstGeom prst="rect">
            <a:avLst/>
          </a:prstGeom>
        </p:spPr>
        <p:txBody>
          <a:bodyPr wrap="square">
            <a:spAutoFit/>
          </a:bodyPr>
          <a:lstStyle/>
          <a:p>
            <a:r>
              <a:rPr lang="en-US" altLang="zh-CN" sz="1350" dirty="0">
                <a:latin typeface="Times New Roman" panose="02020603050405020304" pitchFamily="18" charset="0"/>
                <a:cs typeface="Times New Roman" panose="02020603050405020304" pitchFamily="18" charset="0"/>
              </a:rPr>
              <a:t>    </a:t>
            </a:r>
            <a:r>
              <a:rPr lang="zh-CN" altLang="en-US" sz="1350" dirty="0">
                <a:latin typeface="Times New Roman" panose="02020603050405020304" pitchFamily="18" charset="0"/>
                <a:cs typeface="Times New Roman" panose="02020603050405020304" pitchFamily="18" charset="0"/>
              </a:rPr>
              <a:t>图中曲线</a:t>
            </a:r>
            <a:r>
              <a:rPr lang="zh-CN" altLang="zh-CN" sz="1350" dirty="0">
                <a:latin typeface="Times New Roman" panose="02020603050405020304" pitchFamily="18" charset="0"/>
                <a:cs typeface="Times New Roman" panose="02020603050405020304" pitchFamily="18" charset="0"/>
              </a:rPr>
              <a:t>展示了</a:t>
            </a:r>
            <a:r>
              <a:rPr lang="zh-CN" altLang="en-US" sz="1350" dirty="0">
                <a:latin typeface="Times New Roman" panose="02020603050405020304" pitchFamily="18" charset="0"/>
                <a:cs typeface="Times New Roman" panose="02020603050405020304" pitchFamily="18" charset="0"/>
              </a:rPr>
              <a:t>计算得到的</a:t>
            </a:r>
            <a:r>
              <a:rPr lang="en-US" altLang="zh-CN" sz="1350" dirty="0">
                <a:latin typeface="Times New Roman" panose="02020603050405020304" pitchFamily="18" charset="0"/>
              </a:rPr>
              <a:t>[0]</a:t>
            </a:r>
            <a:r>
              <a:rPr lang="en-US" altLang="zh-CN" sz="1350" baseline="-25000" dirty="0">
                <a:latin typeface="Times New Roman" panose="02020603050405020304" pitchFamily="18" charset="0"/>
              </a:rPr>
              <a:t>10</a:t>
            </a:r>
            <a:r>
              <a:rPr lang="zh-CN" altLang="zh-CN" sz="1350" dirty="0">
                <a:latin typeface="Times New Roman" panose="02020603050405020304" pitchFamily="18" charset="0"/>
                <a:cs typeface="Times New Roman" panose="02020603050405020304" pitchFamily="18" charset="0"/>
              </a:rPr>
              <a:t>单向层合板，</a:t>
            </a:r>
            <a:r>
              <a:rPr lang="en-US" altLang="zh-CN" sz="1350" dirty="0">
                <a:latin typeface="Times New Roman" panose="02020603050405020304" pitchFamily="18" charset="0"/>
              </a:rPr>
              <a:t>[0/90]</a:t>
            </a:r>
            <a:r>
              <a:rPr lang="en-US" altLang="zh-CN" sz="1350" baseline="-25000" dirty="0">
                <a:latin typeface="Times New Roman" panose="02020603050405020304" pitchFamily="18" charset="0"/>
              </a:rPr>
              <a:t>5</a:t>
            </a:r>
            <a:r>
              <a:rPr lang="zh-CN" altLang="zh-CN" sz="1350" dirty="0">
                <a:latin typeface="Times New Roman" panose="02020603050405020304" pitchFamily="18" charset="0"/>
                <a:cs typeface="Times New Roman" panose="02020603050405020304" pitchFamily="18" charset="0"/>
              </a:rPr>
              <a:t>正交铺层层合板和</a:t>
            </a:r>
            <a:r>
              <a:rPr lang="en-US" altLang="zh-CN" sz="1350" dirty="0">
                <a:latin typeface="Times New Roman" panose="02020603050405020304" pitchFamily="18" charset="0"/>
              </a:rPr>
              <a:t>[45/-45]</a:t>
            </a:r>
            <a:r>
              <a:rPr lang="en-US" altLang="zh-CN" sz="1350" baseline="-25000" dirty="0">
                <a:latin typeface="Times New Roman" panose="02020603050405020304" pitchFamily="18" charset="0"/>
              </a:rPr>
              <a:t>5</a:t>
            </a:r>
            <a:r>
              <a:rPr lang="zh-CN" altLang="zh-CN" sz="1350" dirty="0">
                <a:latin typeface="Times New Roman" panose="02020603050405020304" pitchFamily="18" charset="0"/>
                <a:cs typeface="Times New Roman" panose="02020603050405020304" pitchFamily="18" charset="0"/>
              </a:rPr>
              <a:t>角铺层层合板的初始失效载荷以及孔径宽度比之间的关系。</a:t>
            </a:r>
            <a:endParaRPr lang="en-US" altLang="zh-CN" sz="1350" dirty="0">
              <a:latin typeface="Times New Roman" panose="02020603050405020304" pitchFamily="18" charset="0"/>
              <a:cs typeface="Times New Roman" panose="02020603050405020304" pitchFamily="18" charset="0"/>
            </a:endParaRPr>
          </a:p>
          <a:p>
            <a:r>
              <a:rPr lang="en-US" altLang="zh-CN" sz="1350" dirty="0">
                <a:latin typeface="Times New Roman" panose="02020603050405020304" pitchFamily="18" charset="0"/>
                <a:cs typeface="Times New Roman" panose="02020603050405020304" pitchFamily="18" charset="0"/>
              </a:rPr>
              <a:t>    </a:t>
            </a:r>
            <a:r>
              <a:rPr lang="zh-CN" altLang="zh-CN" sz="1350" dirty="0">
                <a:latin typeface="Times New Roman" panose="02020603050405020304" pitchFamily="18" charset="0"/>
                <a:cs typeface="Times New Roman" panose="02020603050405020304" pitchFamily="18" charset="0"/>
              </a:rPr>
              <a:t>由图可得：对于三种铺层而言，初始失效时的载荷随着孔径尺寸的增大均呈现减小的趋势。</a:t>
            </a:r>
            <a:endParaRPr lang="en-US" altLang="zh-CN" sz="1350" dirty="0">
              <a:latin typeface="Times New Roman" panose="02020603050405020304" pitchFamily="18" charset="0"/>
              <a:cs typeface="Times New Roman" panose="02020603050405020304" pitchFamily="18" charset="0"/>
            </a:endParaRPr>
          </a:p>
          <a:p>
            <a:r>
              <a:rPr lang="en-US" altLang="zh-CN" sz="1350" dirty="0"/>
              <a:t>     </a:t>
            </a:r>
            <a:r>
              <a:rPr lang="zh-CN" altLang="zh-CN" sz="1350" dirty="0"/>
              <a:t>而对于孔径宽度比相同的三种铺层的层合板，</a:t>
            </a:r>
            <a:r>
              <a:rPr lang="en-US" altLang="zh-CN" sz="1350" dirty="0"/>
              <a:t>[45/-45]</a:t>
            </a:r>
            <a:r>
              <a:rPr lang="en-US" altLang="zh-CN" sz="1350" baseline="-25000" dirty="0"/>
              <a:t>5</a:t>
            </a:r>
            <a:r>
              <a:rPr lang="zh-CN" altLang="zh-CN" sz="1350" dirty="0"/>
              <a:t>角铺层层合板将率先出现失效，失效的模式为基体拉伸失效；</a:t>
            </a:r>
            <a:r>
              <a:rPr lang="en-US" altLang="zh-CN" sz="1350" dirty="0"/>
              <a:t>[0/90]</a:t>
            </a:r>
            <a:r>
              <a:rPr lang="en-US" altLang="zh-CN" sz="1350" baseline="-25000" dirty="0"/>
              <a:t>5</a:t>
            </a:r>
            <a:r>
              <a:rPr lang="zh-CN" altLang="zh-CN" sz="1350" dirty="0"/>
              <a:t>正交铺层层合板将第二个出现损伤，具体损伤模式为</a:t>
            </a:r>
            <a:r>
              <a:rPr lang="en-US" altLang="zh-CN" sz="1350" dirty="0"/>
              <a:t>90</a:t>
            </a:r>
            <a:r>
              <a:rPr lang="zh-CN" altLang="zh-CN" sz="1350" dirty="0"/>
              <a:t>°层上的基体拉伸损伤，最后发生损伤的铺层是</a:t>
            </a:r>
            <a:r>
              <a:rPr lang="en-US" altLang="zh-CN" sz="1350" dirty="0"/>
              <a:t>[0]</a:t>
            </a:r>
            <a:r>
              <a:rPr lang="en-US" altLang="zh-CN" sz="1350" baseline="-25000" dirty="0"/>
              <a:t>10</a:t>
            </a:r>
            <a:r>
              <a:rPr lang="zh-CN" altLang="zh-CN" sz="1350" dirty="0"/>
              <a:t>单向层合板，失效模式同样是基体拉伸损伤；而</a:t>
            </a:r>
            <a:r>
              <a:rPr lang="en-US" altLang="zh-CN" sz="1350" dirty="0"/>
              <a:t>[0/90]</a:t>
            </a:r>
            <a:r>
              <a:rPr lang="en-US" altLang="zh-CN" sz="1350" baseline="-25000" dirty="0"/>
              <a:t>5</a:t>
            </a:r>
            <a:r>
              <a:rPr lang="zh-CN" altLang="zh-CN" sz="1350" dirty="0"/>
              <a:t>正交铺层层合板上的</a:t>
            </a:r>
            <a:r>
              <a:rPr lang="en-US" altLang="zh-CN" sz="1350" dirty="0"/>
              <a:t>0</a:t>
            </a:r>
            <a:r>
              <a:rPr lang="zh-CN" altLang="zh-CN" sz="1350" dirty="0"/>
              <a:t>°层比</a:t>
            </a:r>
            <a:r>
              <a:rPr lang="en-US" altLang="zh-CN" sz="1350" dirty="0"/>
              <a:t>[0]</a:t>
            </a:r>
            <a:r>
              <a:rPr lang="en-US" altLang="zh-CN" sz="1350" baseline="-25000" dirty="0"/>
              <a:t>10</a:t>
            </a:r>
            <a:r>
              <a:rPr lang="zh-CN" altLang="zh-CN" sz="1350" dirty="0"/>
              <a:t>单向层合板的</a:t>
            </a:r>
            <a:r>
              <a:rPr lang="en-US" altLang="zh-CN" sz="1350" dirty="0"/>
              <a:t>0</a:t>
            </a:r>
            <a:r>
              <a:rPr lang="zh-CN" altLang="zh-CN" sz="1350" dirty="0"/>
              <a:t>°层出现损伤时的载荷更大，说明在</a:t>
            </a:r>
            <a:r>
              <a:rPr lang="en-US" altLang="zh-CN" sz="1350" dirty="0"/>
              <a:t>[0/90]</a:t>
            </a:r>
            <a:r>
              <a:rPr lang="en-US" altLang="zh-CN" sz="1350" baseline="-25000" dirty="0"/>
              <a:t>5</a:t>
            </a:r>
            <a:r>
              <a:rPr lang="zh-CN" altLang="zh-CN" sz="1350" dirty="0"/>
              <a:t>正交铺层层合板中，由于</a:t>
            </a:r>
            <a:r>
              <a:rPr lang="en-US" altLang="zh-CN" sz="1350" dirty="0"/>
              <a:t>90</a:t>
            </a:r>
            <a:r>
              <a:rPr lang="zh-CN" altLang="zh-CN" sz="1350" dirty="0"/>
              <a:t>°层的存在，增加了</a:t>
            </a:r>
            <a:r>
              <a:rPr lang="en-US" altLang="zh-CN" sz="1350" dirty="0"/>
              <a:t>0</a:t>
            </a:r>
            <a:r>
              <a:rPr lang="zh-CN" altLang="zh-CN" sz="1350" dirty="0"/>
              <a:t>°层承受载荷的能力。</a:t>
            </a:r>
            <a:endParaRPr lang="zh-CN" altLang="en-US" sz="1350" dirty="0"/>
          </a:p>
        </p:txBody>
      </p:sp>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smtClean="0">
                <a:latin typeface="Arial" panose="020B0604020202020204" pitchFamily="34" charset="0"/>
                <a:ea typeface="黑体" pitchFamily="2" charset="-122"/>
                <a:cs typeface="Arial" panose="020B0604020202020204" pitchFamily="34" charset="0"/>
              </a:rPr>
              <a:t>4.1 </a:t>
            </a:r>
            <a:r>
              <a:rPr lang="zh-CN" altLang="en-US" sz="2600" kern="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smtClean="0">
                <a:latin typeface="Arial" panose="020B0604020202020204" pitchFamily="34" charset="0"/>
                <a:ea typeface="黑体" pitchFamily="2" charset="-122"/>
                <a:cs typeface="Arial" panose="020B0604020202020204" pitchFamily="34" charset="0"/>
              </a:rPr>
              <a:t>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dirty="0"/>
          </a:p>
        </p:txBody>
      </p:sp>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25</a:t>
            </a:fld>
            <a:endParaRPr lang="en-US" altLang="zh-CN" dirty="0"/>
          </a:p>
        </p:txBody>
      </p:sp>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26</a:t>
            </a:fld>
            <a:endParaRPr lang="en-US" altLang="zh-CN"/>
          </a:p>
        </p:txBody>
      </p:sp>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3</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2" name="灯片编号占位符 3"/>
          <p:cNvSpPr>
            <a:spLocks noGrp="1"/>
          </p:cNvSpPr>
          <p:nvPr>
            <p:ph type="sldNum" sz="quarter" idx="12"/>
          </p:nvPr>
        </p:nvSpPr>
        <p:spPr>
          <a:xfrm>
            <a:off x="7860363" y="6354109"/>
            <a:ext cx="1332289" cy="457200"/>
          </a:xfrm>
        </p:spPr>
        <p:txBody>
          <a:bodyPr/>
          <a:lstStyle/>
          <a:p>
            <a:pPr>
              <a:defRPr/>
            </a:pPr>
            <a:fld id="{06C88229-2361-4A3F-BA53-4D47DBEF09B6}" type="slidenum">
              <a:rPr lang="en-US" altLang="zh-CN" smtClean="0"/>
              <a:t>5</a:t>
            </a:fld>
            <a:endParaRPr lang="en-US" altLang="zh-CN" dirty="0"/>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2"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t>6</a:t>
            </a:fld>
            <a:endParaRPr lang="en-US" altLang="zh-CN" dirty="0"/>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11479" y="3198293"/>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71920" y="5084255"/>
            <a:ext cx="1815229" cy="893208"/>
          </a:xfrm>
          <a:prstGeom prst="rect">
            <a:avLst/>
          </a:prstGeom>
        </p:spPr>
      </p:pic>
      <p:pic>
        <p:nvPicPr>
          <p:cNvPr id="37" name="图片 36"/>
          <p:cNvPicPr>
            <a:picLocks noChangeAspect="1"/>
          </p:cNvPicPr>
          <p:nvPr/>
        </p:nvPicPr>
        <p:blipFill>
          <a:blip r:embed="rId6"/>
          <a:stretch>
            <a:fillRect/>
          </a:stretch>
        </p:blipFill>
        <p:spPr>
          <a:xfrm>
            <a:off x="5222157" y="4939007"/>
            <a:ext cx="1998351" cy="1063661"/>
          </a:xfrm>
          <a:prstGeom prst="rect">
            <a:avLst/>
          </a:prstGeom>
        </p:spPr>
      </p:pic>
      <p:pic>
        <p:nvPicPr>
          <p:cNvPr id="38" name="图片 37"/>
          <p:cNvPicPr>
            <a:picLocks noChangeAspect="1"/>
          </p:cNvPicPr>
          <p:nvPr/>
        </p:nvPicPr>
        <p:blipFill>
          <a:blip r:embed="rId7"/>
          <a:stretch>
            <a:fillRect/>
          </a:stretch>
        </p:blipFill>
        <p:spPr>
          <a:xfrm>
            <a:off x="5692279" y="3350628"/>
            <a:ext cx="1219200" cy="1247775"/>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2320257" cy="2088232"/>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85190" y="6337788"/>
            <a:ext cx="2133600" cy="457200"/>
          </a:xfrm>
        </p:spPr>
        <p:txBody>
          <a:bodyPr/>
          <a:lstStyle/>
          <a:p>
            <a:pPr>
              <a:defRPr/>
            </a:pPr>
            <a:fld id="{06C88229-2361-4A3F-BA53-4D47DBEF09B6}" type="slidenum">
              <a:rPr lang="en-US" altLang="zh-CN" smtClean="0"/>
              <a:pPr>
                <a:defRPr/>
              </a:pPr>
              <a:t>7</a:t>
            </a:fld>
            <a:endParaRPr lang="en-US" altLang="zh-CN" dirty="0"/>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8</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2"/>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3"/>
          <a:stretch>
            <a:fillRect/>
          </a:stretch>
        </p:blipFill>
        <p:spPr>
          <a:xfrm>
            <a:off x="4189198" y="3685649"/>
            <a:ext cx="1696720" cy="878205"/>
          </a:xfrm>
          <a:prstGeom prst="rect">
            <a:avLst/>
          </a:prstGeom>
        </p:spPr>
      </p:pic>
      <p:pic>
        <p:nvPicPr>
          <p:cNvPr id="29" name="图片 28"/>
          <p:cNvPicPr>
            <a:picLocks noChangeAspect="1"/>
          </p:cNvPicPr>
          <p:nvPr/>
        </p:nvPicPr>
        <p:blipFill>
          <a:blip r:embed="rId4"/>
          <a:stretch>
            <a:fillRect/>
          </a:stretch>
        </p:blipFill>
        <p:spPr>
          <a:xfrm>
            <a:off x="6025178" y="3509884"/>
            <a:ext cx="930275" cy="494665"/>
          </a:xfrm>
          <a:prstGeom prst="rect">
            <a:avLst/>
          </a:prstGeom>
        </p:spPr>
      </p:pic>
      <p:pic>
        <p:nvPicPr>
          <p:cNvPr id="30" name="图片 29"/>
          <p:cNvPicPr>
            <a:picLocks noChangeAspect="1"/>
          </p:cNvPicPr>
          <p:nvPr/>
        </p:nvPicPr>
        <p:blipFill>
          <a:blip r:embed="rId5"/>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6"/>
          <a:stretch>
            <a:fillRect/>
          </a:stretch>
        </p:blipFill>
        <p:spPr>
          <a:xfrm>
            <a:off x="5214938" y="2889769"/>
            <a:ext cx="2480236" cy="256829"/>
          </a:xfrm>
          <a:prstGeom prst="rect">
            <a:avLst/>
          </a:prstGeom>
        </p:spPr>
      </p:pic>
      <p:pic>
        <p:nvPicPr>
          <p:cNvPr id="35" name="图片 34"/>
          <p:cNvPicPr>
            <a:picLocks noChangeAspect="1"/>
          </p:cNvPicPr>
          <p:nvPr/>
        </p:nvPicPr>
        <p:blipFill>
          <a:blip r:embed="rId7"/>
          <a:stretch>
            <a:fillRect/>
          </a:stretch>
        </p:blipFill>
        <p:spPr>
          <a:xfrm>
            <a:off x="4034900" y="2142508"/>
            <a:ext cx="5245767" cy="747178"/>
          </a:xfrm>
          <a:prstGeom prst="rect">
            <a:avLst/>
          </a:prstGeom>
        </p:spPr>
      </p:pic>
      <p:pic>
        <p:nvPicPr>
          <p:cNvPr id="36" name="图片 35"/>
          <p:cNvPicPr/>
          <p:nvPr/>
        </p:nvPicPr>
        <p:blipFill>
          <a:blip r:embed="rId8">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24298</TotalTime>
  <Words>2507</Words>
  <Application>Microsoft Office PowerPoint</Application>
  <PresentationFormat>全屏显示(4:3)</PresentationFormat>
  <Paragraphs>386</Paragraphs>
  <Slides>26</Slides>
  <Notes>19</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26</vt:i4>
      </vt:variant>
    </vt:vector>
  </HeadingPairs>
  <TitlesOfParts>
    <vt:vector size="41"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大开孔层合板的损伤演化模拟  </vt:lpstr>
      <vt:lpstr>4.1 大开孔层合板的失效载荷计算 </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1810</cp:revision>
  <cp:lastPrinted>2014-08-15T00:46:59Z</cp:lastPrinted>
  <dcterms:created xsi:type="dcterms:W3CDTF">1601-01-01T00:00:00Z</dcterms:created>
  <dcterms:modified xsi:type="dcterms:W3CDTF">2018-05-24T13:54:41Z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